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49"/>
  </p:notesMasterIdLst>
  <p:handoutMasterIdLst>
    <p:handoutMasterId r:id="rId50"/>
  </p:handoutMasterIdLst>
  <p:sldIdLst>
    <p:sldId id="1393" r:id="rId8"/>
    <p:sldId id="1750" r:id="rId9"/>
    <p:sldId id="1772" r:id="rId10"/>
    <p:sldId id="1699" r:id="rId11"/>
    <p:sldId id="1754" r:id="rId12"/>
    <p:sldId id="1755" r:id="rId13"/>
    <p:sldId id="1756" r:id="rId14"/>
    <p:sldId id="1757" r:id="rId15"/>
    <p:sldId id="1760" r:id="rId16"/>
    <p:sldId id="1759" r:id="rId17"/>
    <p:sldId id="1761" r:id="rId18"/>
    <p:sldId id="1762" r:id="rId19"/>
    <p:sldId id="1753" r:id="rId20"/>
    <p:sldId id="1732" r:id="rId21"/>
    <p:sldId id="1707" r:id="rId22"/>
    <p:sldId id="1708" r:id="rId23"/>
    <p:sldId id="1709" r:id="rId24"/>
    <p:sldId id="1710" r:id="rId25"/>
    <p:sldId id="1723" r:id="rId26"/>
    <p:sldId id="1724" r:id="rId27"/>
    <p:sldId id="1712" r:id="rId28"/>
    <p:sldId id="1713" r:id="rId29"/>
    <p:sldId id="1714" r:id="rId30"/>
    <p:sldId id="1715" r:id="rId31"/>
    <p:sldId id="1721" r:id="rId32"/>
    <p:sldId id="1722" r:id="rId33"/>
    <p:sldId id="1727" r:id="rId34"/>
    <p:sldId id="1728" r:id="rId35"/>
    <p:sldId id="1729" r:id="rId36"/>
    <p:sldId id="1730" r:id="rId37"/>
    <p:sldId id="1725" r:id="rId38"/>
    <p:sldId id="1726" r:id="rId39"/>
    <p:sldId id="1717" r:id="rId40"/>
    <p:sldId id="1718" r:id="rId41"/>
    <p:sldId id="1701" r:id="rId42"/>
    <p:sldId id="1704" r:id="rId43"/>
    <p:sldId id="1703" r:id="rId44"/>
    <p:sldId id="1705" r:id="rId45"/>
    <p:sldId id="1774" r:id="rId46"/>
    <p:sldId id="1773" r:id="rId47"/>
    <p:sldId id="1615" r:id="rId4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750"/>
            <p14:sldId id="1772"/>
            <p14:sldId id="1699"/>
            <p14:sldId id="1754"/>
            <p14:sldId id="1755"/>
            <p14:sldId id="1756"/>
            <p14:sldId id="1757"/>
            <p14:sldId id="1760"/>
            <p14:sldId id="1759"/>
            <p14:sldId id="1761"/>
            <p14:sldId id="1762"/>
            <p14:sldId id="1753"/>
            <p14:sldId id="1732"/>
            <p14:sldId id="1707"/>
            <p14:sldId id="1708"/>
            <p14:sldId id="1709"/>
            <p14:sldId id="1710"/>
            <p14:sldId id="1723"/>
            <p14:sldId id="1724"/>
            <p14:sldId id="1712"/>
            <p14:sldId id="1713"/>
            <p14:sldId id="1714"/>
            <p14:sldId id="1715"/>
            <p14:sldId id="1721"/>
            <p14:sldId id="1722"/>
            <p14:sldId id="1727"/>
            <p14:sldId id="1728"/>
            <p14:sldId id="1729"/>
            <p14:sldId id="1730"/>
            <p14:sldId id="1725"/>
            <p14:sldId id="1726"/>
            <p14:sldId id="1717"/>
            <p14:sldId id="1718"/>
            <p14:sldId id="1701"/>
            <p14:sldId id="1704"/>
            <p14:sldId id="1703"/>
            <p14:sldId id="1705"/>
            <p14:sldId id="1774"/>
            <p14:sldId id="1773"/>
          </p14:sldIdLst>
        </p14:section>
        <p14:section name="Finalizando" id="{CF622469-3E87-46BA-8ED6-912C47B00EF3}">
          <p14:sldIdLst>
            <p14:sldId id="16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6" autoAdjust="0"/>
    <p:restoredTop sz="79472" autoAdjust="0"/>
  </p:normalViewPr>
  <p:slideViewPr>
    <p:cSldViewPr>
      <p:cViewPr varScale="1">
        <p:scale>
          <a:sx n="81" d="100"/>
          <a:sy n="81" d="100"/>
        </p:scale>
        <p:origin x="221" y="58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9/28/2024 8:27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94604-A2E3-060C-A30B-F92D96ECA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9262ACC-4F83-D0A2-AF0D-EFEF3FDA43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A97BA98-1A03-47DA-3EE6-62EA01FAA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EBE12AC5-C6B6-AF18-CB1D-EA871CAC07F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F1C8F0-DB95-CEE1-A93F-4E2B181CE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B1F50537-FD19-A554-2013-EEA39F67B349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3F73D4-7AA5-56B2-BB39-6B6F4F02D7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083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2EA1E-3D62-8D32-35A3-3ACCDF607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A01EC58-BB7C-8C1E-C474-16991C3BC9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9DB9E75-B8F4-A035-5482-CCE5AC8B2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7F0FD552-84F8-9278-91A7-D070BE786C3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4280AB-3216-ED40-FB5B-4DA1550C0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DD1A0E6-42CB-0225-A661-0852A8A855ED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B9391E-95EA-7CF3-2C76-E56614E5FA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780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15C36-4BCB-014B-065C-BD7D9C69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A548D52-048E-D705-72B4-E4783C0C1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389ED1D-B550-DC4C-14F5-4B5B28545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1C4409F6-BB78-67E1-1465-C6DCBEB7C1A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4B77D6-AF5B-346A-3677-601FB85E0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DE66D4C3-3671-00B6-ED93-470D79FC27D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0524A7-7195-0C42-D97D-80CFF0A090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60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158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03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61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39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77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75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34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5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71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99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0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728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809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69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47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238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36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8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363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95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03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396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5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036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92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95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265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3250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79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989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675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9/28/2024 8:27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973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71D19-D2CF-A847-13C4-06EA5728B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88280C4-261B-F6C1-8215-8F9E1E6DE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86193EB-B98A-5BF4-7DBA-B158733A2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E1AED065-FD9A-FD29-B7EA-B0CA1278D1D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6EC897-E0CB-4BDC-A4D7-63F5C92D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66861B5-D3EF-5AD7-C9E0-E26A552988B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533A88-5097-8D3B-0327-BAF5C5FB29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47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078A0-5DA1-B5A9-0C87-8A9AC5718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68755F5-1668-4CA5-F8A0-61085D15F9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857C823-4F7F-0691-7589-119165756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D1438AF7-2CBA-39BC-728B-52FAD8BFAAA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6EF8AC-E47F-E694-7EA8-267D9AEF5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B199C2D9-E0D5-E4C5-84EC-BC603C6B9D8A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18E2AF-118E-7721-A94F-3B6FA40FF1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1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D6DA6-CD1C-6084-3BA4-23EAEC10A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6213B7F-C839-E7CF-38EE-013402AAB4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6C02213-C0B1-B4B9-C2A1-DAF5A6803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338B7D7C-1B10-A1CF-9242-023E77A0F87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F91286-5A85-60C6-521B-8A75C91ED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2695BA20-5CD0-50DB-78B4-3881EF85857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6485DB-B26A-E0AE-395A-C5F89B9E0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05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2CA8C-CEC2-2F66-22E8-01BC4D2D4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18F3B8A-D7AB-97DD-3994-189D7C59D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7A875E1-8C94-28D4-A395-83EA36323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BDBAB5D0-5816-CF44-9831-1D4AD08FF48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A81D4C-2D33-0F8F-7AC2-A5F6D824E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63C9A60F-EAA8-E49B-F732-C0E83C31148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AF0B14-51A2-E8C9-54A6-B8C94D7A35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22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69134-D0DB-EBB7-CA07-21BE296C3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C5EA65E-82EB-BD57-C5EB-0FDECAF327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D4776D7-CB37-243F-0DDE-8FC486A86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582AB9CA-1C63-90C4-31EE-A82FE6B9FA0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106BBF-8E73-5218-27D3-EB3E74A81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6DBCD90-41E6-9851-E556-3F25DEDDE33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9/28/2024 8:27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D33DB6-4B14-53C0-899D-205E0195D6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15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62822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28/09/2024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pt_br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4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4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natogroffe/Monolitos-CloudNative-Modernizacao_ItuDevelopers-2024-09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69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bin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sv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svg"/><Relationship Id="rId4" Type="http://schemas.openxmlformats.org/officeDocument/2006/relationships/image" Target="../media/image73.svg"/><Relationship Id="rId9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natogroffe/Monolitos-CloudNative-Modernizacao_ItuDevelopers-2024-09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394849"/>
            <a:ext cx="11201400" cy="2297169"/>
          </a:xfrm>
        </p:spPr>
        <p:txBody>
          <a:bodyPr/>
          <a:lstStyle/>
          <a:p>
            <a:r>
              <a:rPr lang="pt-BR" b="1" dirty="0"/>
              <a:t>Monolitos, Cloud </a:t>
            </a:r>
            <a:r>
              <a:rPr lang="pt-BR" b="1" dirty="0" err="1"/>
              <a:t>Native</a:t>
            </a:r>
            <a:r>
              <a:rPr lang="pt-BR" b="1" dirty="0"/>
              <a:t> e</a:t>
            </a:r>
            <a:br>
              <a:rPr lang="pt-BR" b="1" dirty="0"/>
            </a:br>
            <a:r>
              <a:rPr lang="pt-BR" b="1" dirty="0"/>
              <a:t>Modernização de Aplicações</a:t>
            </a:r>
            <a:endParaRPr lang="pt-BR" sz="3200" dirty="0"/>
          </a:p>
        </p:txBody>
      </p:sp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3C1613A-D1A7-45D6-AB87-C39395D0F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48" y="5899069"/>
            <a:ext cx="1738259" cy="836219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E586154-1869-4CFD-B96A-0D02C9051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4959" y="3116262"/>
            <a:ext cx="5517355" cy="1752600"/>
          </a:xfrm>
        </p:spPr>
        <p:txBody>
          <a:bodyPr/>
          <a:lstStyle/>
          <a:p>
            <a:r>
              <a:rPr lang="en-US" sz="3600" b="1" dirty="0"/>
              <a:t>Renato </a:t>
            </a:r>
            <a:r>
              <a:rPr lang="en-US" sz="3600" b="1" dirty="0" err="1"/>
              <a:t>Groffe</a:t>
            </a:r>
            <a:endParaRPr lang="en-US" sz="3600" b="1" dirty="0"/>
          </a:p>
          <a:p>
            <a:r>
              <a:rPr lang="en-US" dirty="0"/>
              <a:t>Microsoft MVP, MTAC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82EEA9B-7A15-4DC0-A9D1-FCE9AB711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799" y="5783262"/>
            <a:ext cx="1750075" cy="1098828"/>
          </a:xfrm>
          <a:prstGeom prst="rect">
            <a:avLst/>
          </a:prstGeom>
        </p:spPr>
      </p:pic>
      <p:pic>
        <p:nvPicPr>
          <p:cNvPr id="18" name="Imagem 17" descr="Uma imagem contendo desenho&#10;&#10;Descrição gerada automaticamente">
            <a:extLst>
              <a:ext uri="{FF2B5EF4-FFF2-40B4-BE49-F238E27FC236}">
                <a16:creationId xmlns:a16="http://schemas.microsoft.com/office/drawing/2014/main" id="{51EA050A-7DD1-48D3-9533-B378EF348F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90" r="25492"/>
          <a:stretch/>
        </p:blipFill>
        <p:spPr>
          <a:xfrm>
            <a:off x="2713037" y="5946344"/>
            <a:ext cx="2405044" cy="785896"/>
          </a:xfrm>
          <a:prstGeom prst="rect">
            <a:avLst/>
          </a:prstGeom>
        </p:spPr>
      </p:pic>
      <p:pic>
        <p:nvPicPr>
          <p:cNvPr id="2" name="Imagem 1" descr="Uma imagem contendo objeto, relógio, placa, monitor&#10;&#10;Descrição gerada automaticamente">
            <a:extLst>
              <a:ext uri="{FF2B5EF4-FFF2-40B4-BE49-F238E27FC236}">
                <a16:creationId xmlns:a16="http://schemas.microsoft.com/office/drawing/2014/main" id="{19D920BE-2453-2C2C-D6E2-E14C34484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7817" y="5898592"/>
            <a:ext cx="2789238" cy="881399"/>
          </a:xfrm>
          <a:prstGeom prst="rect">
            <a:avLst/>
          </a:prstGeom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6B98DA78-7D59-B617-2CAC-9BE0E9BB88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306" r="30348" b="40106"/>
          <a:stretch/>
        </p:blipFill>
        <p:spPr>
          <a:xfrm>
            <a:off x="6840355" y="2842081"/>
            <a:ext cx="1696393" cy="15220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AAEAB27-A319-5284-F268-EAD7BD3A3E8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58" r="31153" b="27022"/>
          <a:stretch/>
        </p:blipFill>
        <p:spPr>
          <a:xfrm>
            <a:off x="8571001" y="2879115"/>
            <a:ext cx="1499183" cy="140855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E96B1BA-A61C-7FB1-5527-79EB2B8B79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4437" y="2811462"/>
            <a:ext cx="1319418" cy="15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85EA0-3326-048D-B2F6-CC1EFB9FE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5C4DE-5C3A-9241-BF8E-8136E9743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chemeClr val="accent3">
                    <a:lumMod val="75000"/>
                  </a:schemeClr>
                </a:solidFill>
              </a:rPr>
              <a:t>Modernizando Aplicações Legadas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6F33C5-A162-B28F-BCD6-63EDFF3696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9862"/>
            <a:ext cx="6781798" cy="535531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Readequação baseada em </a:t>
            </a:r>
            <a:r>
              <a:rPr lang="pt-BR" sz="2800" b="1" dirty="0">
                <a:solidFill>
                  <a:srgbClr val="494949"/>
                </a:solidFill>
              </a:rPr>
              <a:t>Orientação a Objetos</a:t>
            </a:r>
            <a:r>
              <a:rPr lang="pt-BR" sz="2800" dirty="0">
                <a:solidFill>
                  <a:srgbClr val="494949"/>
                </a:solidFill>
              </a:rPr>
              <a:t> e metodologia </a:t>
            </a:r>
            <a:r>
              <a:rPr lang="pt-BR" sz="2800" b="1" dirty="0" err="1">
                <a:solidFill>
                  <a:srgbClr val="494949"/>
                </a:solidFill>
              </a:rPr>
              <a:t>Twelve</a:t>
            </a:r>
            <a:r>
              <a:rPr lang="pt-BR" sz="2800" b="1" dirty="0">
                <a:solidFill>
                  <a:srgbClr val="494949"/>
                </a:solidFill>
              </a:rPr>
              <a:t>-Factor App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Código bem estruturado e arquitetura </a:t>
            </a:r>
            <a:r>
              <a:rPr lang="pt-BR" sz="2800" dirty="0" err="1">
                <a:solidFill>
                  <a:srgbClr val="494949"/>
                </a:solidFill>
              </a:rPr>
              <a:t>plugável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Facilidade em trocar tecnologias de apoio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Adoção de serviços em nuvem para modernização</a:t>
            </a:r>
          </a:p>
        </p:txBody>
      </p:sp>
      <p:pic>
        <p:nvPicPr>
          <p:cNvPr id="8" name="Imagem 7" descr="Uma imagem contendo natureza, edifício, ao ar livre, céu noturno&#10;&#10;Descrição gerada automaticamente">
            <a:extLst>
              <a:ext uri="{FF2B5EF4-FFF2-40B4-BE49-F238E27FC236}">
                <a16:creationId xmlns:a16="http://schemas.microsoft.com/office/drawing/2014/main" id="{75BD16F1-0B20-B542-911C-92C1BDD82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0" t="5334" r="10750"/>
          <a:stretch/>
        </p:blipFill>
        <p:spPr>
          <a:xfrm>
            <a:off x="7818437" y="1911466"/>
            <a:ext cx="3887560" cy="34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5809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0EBF1-5A1E-C597-78DF-8073A4211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D9B64-837C-4F72-569F-2066B58ED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chemeClr val="accent3">
                    <a:lumMod val="75000"/>
                  </a:schemeClr>
                </a:solidFill>
              </a:rPr>
              <a:t>Soluções Cloud </a:t>
            </a:r>
            <a:r>
              <a:rPr lang="pt-BR" sz="4400" b="1" dirty="0" err="1">
                <a:solidFill>
                  <a:schemeClr val="accent3">
                    <a:lumMod val="75000"/>
                  </a:schemeClr>
                </a:solidFill>
              </a:rPr>
              <a:t>Native</a:t>
            </a:r>
            <a:r>
              <a:rPr lang="pt-BR" sz="4400" b="1" dirty="0">
                <a:solidFill>
                  <a:schemeClr val="accent3">
                    <a:lumMod val="75000"/>
                  </a:schemeClr>
                </a:solidFill>
              </a:rPr>
              <a:t> para Modernização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A6165E-D113-DB84-7913-B20F73B70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9862"/>
            <a:ext cx="6781798" cy="501060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Adoção de recomendações da </a:t>
            </a:r>
            <a:r>
              <a:rPr lang="pt-BR" sz="3200" b="1" dirty="0">
                <a:solidFill>
                  <a:srgbClr val="494949"/>
                </a:solidFill>
              </a:rPr>
              <a:t>Cloud </a:t>
            </a:r>
            <a:r>
              <a:rPr lang="pt-BR" sz="3200" b="1" dirty="0" err="1">
                <a:solidFill>
                  <a:srgbClr val="494949"/>
                </a:solidFill>
              </a:rPr>
              <a:t>Native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Computing</a:t>
            </a:r>
            <a:r>
              <a:rPr lang="pt-BR" sz="3200" b="1" dirty="0">
                <a:solidFill>
                  <a:srgbClr val="494949"/>
                </a:solidFill>
              </a:rPr>
              <a:t>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Projetos open </a:t>
            </a:r>
            <a:r>
              <a:rPr lang="pt-BR" sz="3200" dirty="0" err="1">
                <a:solidFill>
                  <a:srgbClr val="494949"/>
                </a:solidFill>
              </a:rPr>
              <a:t>source</a:t>
            </a:r>
            <a:r>
              <a:rPr lang="pt-BR" sz="3200" dirty="0">
                <a:solidFill>
                  <a:srgbClr val="494949"/>
                </a:solidFill>
              </a:rPr>
              <a:t> multiplataforma para </a:t>
            </a:r>
            <a:r>
              <a:rPr lang="pt-BR" sz="3200" dirty="0" err="1">
                <a:solidFill>
                  <a:srgbClr val="494949"/>
                </a:solidFill>
              </a:rPr>
              <a:t>cross-cutting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dirty="0" err="1">
                <a:solidFill>
                  <a:srgbClr val="494949"/>
                </a:solidFill>
              </a:rPr>
              <a:t>concerns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Benefícios de um bom design de código na adoção dessas soluções</a:t>
            </a:r>
          </a:p>
        </p:txBody>
      </p:sp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218C3802-93EE-CF65-BDE8-24C04073D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06" r="30348" b="40106"/>
          <a:stretch/>
        </p:blipFill>
        <p:spPr>
          <a:xfrm>
            <a:off x="8661898" y="2130290"/>
            <a:ext cx="1951176" cy="17506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13BECF6-41A9-13F5-DFF4-8A132C4F87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58" r="31153" b="27022"/>
          <a:stretch/>
        </p:blipFill>
        <p:spPr>
          <a:xfrm>
            <a:off x="7840623" y="4411662"/>
            <a:ext cx="1724346" cy="16201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9A55505-9F87-996B-1636-75E44A1D4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637" y="3945877"/>
            <a:ext cx="1319418" cy="15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7750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EB4F2-2A37-5B2E-22F9-5FD1F2D63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6E8C0C-CB82-4F52-A525-B8DF9BA15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chemeClr val="accent3">
                    <a:lumMod val="75000"/>
                  </a:schemeClr>
                </a:solidFill>
              </a:rPr>
              <a:t>Benefícios da Adoção Cloud </a:t>
            </a:r>
            <a:r>
              <a:rPr lang="pt-BR" sz="4400" b="1" dirty="0" err="1">
                <a:solidFill>
                  <a:schemeClr val="accent3">
                    <a:lumMod val="75000"/>
                  </a:schemeClr>
                </a:solidFill>
              </a:rPr>
              <a:t>Native</a:t>
            </a:r>
            <a:r>
              <a:rPr lang="pt-BR" sz="4400" b="1" dirty="0">
                <a:solidFill>
                  <a:schemeClr val="accent3">
                    <a:lumMod val="75000"/>
                  </a:schemeClr>
                </a:solidFill>
              </a:rPr>
              <a:t> em Monolitos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B5CEB5-6BD7-3455-26E1-D447B28019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9862"/>
            <a:ext cx="6781798" cy="49675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Simplificação da adoção em novos projetos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Vivência com soluções de apoio facilita evolução de projetos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Possibilidade de publicar monolitos em clusters </a:t>
            </a:r>
            <a:r>
              <a:rPr lang="pt-BR" sz="2800" dirty="0" err="1">
                <a:solidFill>
                  <a:srgbClr val="494949"/>
                </a:solidFill>
              </a:rPr>
              <a:t>Kubernetes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Uso de soluções para </a:t>
            </a:r>
            <a:r>
              <a:rPr lang="pt-BR" sz="2800" dirty="0" err="1">
                <a:solidFill>
                  <a:srgbClr val="494949"/>
                </a:solidFill>
              </a:rPr>
              <a:t>deployment</a:t>
            </a:r>
            <a:r>
              <a:rPr lang="pt-BR" sz="2800" dirty="0">
                <a:solidFill>
                  <a:srgbClr val="494949"/>
                </a:solidFill>
              </a:rPr>
              <a:t> e escalabilidade</a:t>
            </a:r>
          </a:p>
        </p:txBody>
      </p:sp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D41DD5E7-FA23-F3C5-59EA-474EA701F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06" r="30348" b="40106"/>
          <a:stretch/>
        </p:blipFill>
        <p:spPr>
          <a:xfrm>
            <a:off x="8661898" y="2130290"/>
            <a:ext cx="1951176" cy="17506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8CFF48A-04A7-5763-1091-417AD8DC55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58" r="31153" b="27022"/>
          <a:stretch/>
        </p:blipFill>
        <p:spPr>
          <a:xfrm>
            <a:off x="7840623" y="4411662"/>
            <a:ext cx="1724346" cy="16201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C2B32F6-1DB5-5916-483E-86045C9EC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637" y="3945877"/>
            <a:ext cx="1319418" cy="15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7424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Aplicações modernas: alguns requisitos importantes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39862"/>
            <a:ext cx="8839199" cy="436427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Alta disponibilidade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Comunicação assíncrona, Mensageria, Eventos...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Microservices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12010-5BB6-3BB7-1AA2-6C205409B8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637" y="2811462"/>
            <a:ext cx="2378764" cy="185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1609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Twelve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Factor Apps: uma visão geral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972B7AAE-4130-4024-BB54-2DCC94CB0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2268199" cy="46628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Concebida dentro da </a:t>
            </a:r>
            <a:r>
              <a:rPr lang="pt-BR" sz="3000" b="1" dirty="0" err="1">
                <a:solidFill>
                  <a:srgbClr val="494949"/>
                </a:solidFill>
              </a:rPr>
              <a:t>Heroku</a:t>
            </a:r>
            <a:endParaRPr lang="pt-BR" sz="30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494949"/>
                </a:solidFill>
              </a:rPr>
              <a:t>Software as a Service (SaaS)</a:t>
            </a:r>
          </a:p>
          <a:p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Metodologia </a:t>
            </a:r>
            <a:r>
              <a:rPr lang="pt-BR" sz="3000" b="1" dirty="0">
                <a:solidFill>
                  <a:srgbClr val="494949"/>
                </a:solidFill>
              </a:rPr>
              <a:t>agnóstica</a:t>
            </a:r>
            <a:r>
              <a:rPr lang="pt-BR" sz="3000" dirty="0">
                <a:solidFill>
                  <a:srgbClr val="494949"/>
                </a:solidFill>
              </a:rPr>
              <a:t> para construção de </a:t>
            </a:r>
            <a:r>
              <a:rPr lang="pt-BR" sz="3000" b="1" dirty="0">
                <a:solidFill>
                  <a:srgbClr val="494949"/>
                </a:solidFill>
              </a:rPr>
              <a:t>aplicações robustas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494949"/>
                </a:solidFill>
              </a:rPr>
              <a:t>Princípios</a:t>
            </a:r>
            <a:r>
              <a:rPr lang="pt-BR" sz="3000" dirty="0">
                <a:solidFill>
                  <a:srgbClr val="494949"/>
                </a:solidFill>
              </a:rPr>
              <a:t> com recomendações muito úteis para aplicações em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Link: </a:t>
            </a:r>
            <a:r>
              <a:rPr lang="pt-BR" sz="3000" dirty="0">
                <a:solidFill>
                  <a:srgbClr val="494949"/>
                </a:solidFill>
                <a:hlinkClick r:id="rId3"/>
              </a:rPr>
              <a:t>https://12factor.net/pt_br/</a:t>
            </a:r>
            <a:endParaRPr lang="pt-BR" sz="3000" dirty="0">
              <a:solidFill>
                <a:srgbClr val="49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8146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Codebase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(base de código)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278062"/>
            <a:ext cx="6705600" cy="3384256"/>
          </a:xfrm>
        </p:spPr>
        <p:txBody>
          <a:bodyPr/>
          <a:lstStyle/>
          <a:p>
            <a:r>
              <a:rPr lang="pt-BR" sz="4400">
                <a:solidFill>
                  <a:srgbClr val="494949"/>
                </a:solidFill>
              </a:rPr>
              <a:t>Uma base de código (repositório) num controlador de versões, múltiplos deploys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760378DC-AFC3-46EF-9127-438AA9B90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837" y="2812126"/>
            <a:ext cx="3278404" cy="13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7682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Codebase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(base de código)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305799" cy="51816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Versionamento de código é essencial</a:t>
            </a:r>
          </a:p>
          <a:p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 err="1">
                <a:solidFill>
                  <a:srgbClr val="494949"/>
                </a:solidFill>
              </a:rPr>
              <a:t>Codebase</a:t>
            </a:r>
            <a:r>
              <a:rPr lang="pt-BR" sz="2600" b="1" dirty="0">
                <a:solidFill>
                  <a:srgbClr val="494949"/>
                </a:solidFill>
              </a:rPr>
              <a:t> = Base de Código =</a:t>
            </a:r>
            <a:r>
              <a:rPr lang="pt-BR" sz="2600" dirty="0">
                <a:solidFill>
                  <a:srgbClr val="494949"/>
                </a:solidFill>
              </a:rPr>
              <a:t> repositório de código de uma única aplicação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O uso de um </a:t>
            </a:r>
            <a:r>
              <a:rPr lang="pt-BR" sz="2600" b="1" dirty="0" err="1">
                <a:solidFill>
                  <a:srgbClr val="494949"/>
                </a:solidFill>
              </a:rPr>
              <a:t>monorepo</a:t>
            </a:r>
            <a:r>
              <a:rPr lang="pt-BR" sz="2600" dirty="0">
                <a:solidFill>
                  <a:srgbClr val="494949"/>
                </a:solidFill>
              </a:rPr>
              <a:t> é uma </a:t>
            </a:r>
            <a:r>
              <a:rPr lang="pt-BR" sz="2600" b="1" dirty="0">
                <a:solidFill>
                  <a:srgbClr val="494949"/>
                </a:solidFill>
              </a:rPr>
              <a:t>violação deste princípio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A importância do uso de </a:t>
            </a:r>
            <a:r>
              <a:rPr lang="pt-BR" sz="2600" dirty="0" err="1">
                <a:solidFill>
                  <a:srgbClr val="494949"/>
                </a:solidFill>
              </a:rPr>
              <a:t>branchs</a:t>
            </a: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 err="1">
                <a:solidFill>
                  <a:srgbClr val="494949"/>
                </a:solidFill>
              </a:rPr>
              <a:t>Git</a:t>
            </a:r>
            <a:r>
              <a:rPr lang="pt-BR" sz="2600" b="1" dirty="0">
                <a:solidFill>
                  <a:srgbClr val="494949"/>
                </a:solidFill>
              </a:rPr>
              <a:t>, GitHub</a:t>
            </a:r>
            <a:r>
              <a:rPr lang="pt-BR" sz="2600" dirty="0">
                <a:solidFill>
                  <a:srgbClr val="494949"/>
                </a:solidFill>
              </a:rPr>
              <a:t> e </a:t>
            </a:r>
            <a:r>
              <a:rPr lang="pt-BR" sz="2600" b="1" dirty="0">
                <a:solidFill>
                  <a:srgbClr val="494949"/>
                </a:solidFill>
              </a:rPr>
              <a:t>Azure </a:t>
            </a:r>
            <a:r>
              <a:rPr lang="pt-BR" sz="2600" b="1" dirty="0" err="1">
                <a:solidFill>
                  <a:srgbClr val="494949"/>
                </a:solidFill>
              </a:rPr>
              <a:t>Repos</a:t>
            </a:r>
            <a:r>
              <a:rPr lang="pt-BR" sz="2600" b="1" dirty="0">
                <a:solidFill>
                  <a:srgbClr val="494949"/>
                </a:solidFill>
              </a:rPr>
              <a:t> (Azure </a:t>
            </a:r>
            <a:r>
              <a:rPr lang="pt-BR" sz="2600" b="1" dirty="0" err="1">
                <a:solidFill>
                  <a:srgbClr val="494949"/>
                </a:solidFill>
              </a:rPr>
              <a:t>DevOps</a:t>
            </a:r>
            <a:r>
              <a:rPr lang="pt-BR" sz="2600" b="1" dirty="0">
                <a:solidFill>
                  <a:srgbClr val="494949"/>
                </a:solidFill>
              </a:rPr>
              <a:t>) são soluções  populares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BFED1070-B829-4083-914A-3C01ADEAF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037" y="3590786"/>
            <a:ext cx="1176338" cy="1176338"/>
          </a:xfrm>
          <a:prstGeom prst="rect">
            <a:avLst/>
          </a:prstGeom>
        </p:spPr>
      </p:pic>
      <p:pic>
        <p:nvPicPr>
          <p:cNvPr id="5" name="Imagem 4" descr="Logotipo, Ícone&#10;&#10;Descrição gerada automaticamente">
            <a:extLst>
              <a:ext uri="{FF2B5EF4-FFF2-40B4-BE49-F238E27FC236}">
                <a16:creationId xmlns:a16="http://schemas.microsoft.com/office/drawing/2014/main" id="{F1A5FC42-1361-4314-AEC6-C493FE13A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237" y="2201862"/>
            <a:ext cx="2364004" cy="9880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664149D-4D11-4434-A4A9-0116068A2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1637" y="3421627"/>
            <a:ext cx="1354995" cy="135499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14A4B7A-79F3-4CAF-B286-0DE1B081918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853107" y="5003416"/>
            <a:ext cx="1190263" cy="119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3897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2. Dependências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278062"/>
            <a:ext cx="6629400" cy="2179058"/>
          </a:xfrm>
        </p:spPr>
        <p:txBody>
          <a:bodyPr/>
          <a:lstStyle/>
          <a:p>
            <a:r>
              <a:rPr lang="pt-BR" sz="4800" dirty="0">
                <a:solidFill>
                  <a:srgbClr val="494949"/>
                </a:solidFill>
              </a:rPr>
              <a:t>Declare e isole explicitamente as dependências</a:t>
            </a:r>
            <a:endParaRPr lang="pt-BR" sz="4800" b="1" dirty="0">
              <a:solidFill>
                <a:srgbClr val="494949"/>
              </a:solidFill>
            </a:endParaRP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B0928F83-3C11-4109-8D02-59F6B6E6F1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653"/>
          <a:stretch/>
        </p:blipFill>
        <p:spPr>
          <a:xfrm>
            <a:off x="8161337" y="2216326"/>
            <a:ext cx="2000270" cy="2004124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D225747B-C7D5-4E53-8A29-8E935E73B4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67" t="10635" r="28667" b="10635"/>
          <a:stretch/>
        </p:blipFill>
        <p:spPr>
          <a:xfrm>
            <a:off x="10333037" y="2659062"/>
            <a:ext cx="1276370" cy="123648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52A2498-1E33-5484-0B2A-159E7A50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5"/>
          <a:stretch/>
        </p:blipFill>
        <p:spPr bwMode="auto">
          <a:xfrm>
            <a:off x="8702608" y="4229185"/>
            <a:ext cx="2745781" cy="7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88869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2. Dependências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772399" cy="514602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Devemos ter a capacidade de </a:t>
            </a:r>
            <a:r>
              <a:rPr lang="pt-BR" sz="2600" b="1" dirty="0">
                <a:solidFill>
                  <a:srgbClr val="494949"/>
                </a:solidFill>
              </a:rPr>
              <a:t>restaurar dependências de um projeto com facilidade </a:t>
            </a:r>
            <a:r>
              <a:rPr lang="pt-BR" sz="2600" dirty="0">
                <a:solidFill>
                  <a:srgbClr val="494949"/>
                </a:solidFill>
              </a:rPr>
              <a:t>(uso de arquivos declarando as mesmas)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Pare de copiar pacotes, bibliotecas para um projeto!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Reaproveitamento de código</a:t>
            </a:r>
          </a:p>
          <a:p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 err="1">
                <a:solidFill>
                  <a:srgbClr val="494949"/>
                </a:solidFill>
              </a:rPr>
              <a:t>NuGet</a:t>
            </a:r>
            <a:r>
              <a:rPr lang="pt-BR" sz="2600" b="1" dirty="0">
                <a:solidFill>
                  <a:srgbClr val="494949"/>
                </a:solidFill>
              </a:rPr>
              <a:t>, </a:t>
            </a:r>
            <a:r>
              <a:rPr lang="pt-BR" sz="2600" b="1" dirty="0" err="1">
                <a:solidFill>
                  <a:srgbClr val="494949"/>
                </a:solidFill>
              </a:rPr>
              <a:t>npm</a:t>
            </a:r>
            <a:r>
              <a:rPr lang="pt-BR" sz="2600" b="1" dirty="0">
                <a:solidFill>
                  <a:srgbClr val="494949"/>
                </a:solidFill>
              </a:rPr>
              <a:t>, </a:t>
            </a:r>
            <a:r>
              <a:rPr lang="pt-BR" sz="2600" b="1" dirty="0" err="1">
                <a:solidFill>
                  <a:srgbClr val="494949"/>
                </a:solidFill>
              </a:rPr>
              <a:t>Maven</a:t>
            </a:r>
            <a:r>
              <a:rPr lang="pt-BR" sz="2600" b="1" dirty="0">
                <a:solidFill>
                  <a:srgbClr val="494949"/>
                </a:solidFill>
              </a:rPr>
              <a:t>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Possibilidade de uso de repositórios privados</a:t>
            </a:r>
            <a:endParaRPr lang="pt-BR" sz="26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546045B-A4F9-44A2-AE40-219DFEE0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37" y="2076893"/>
            <a:ext cx="3583981" cy="1089724"/>
          </a:xfrm>
          <a:prstGeom prst="rect">
            <a:avLst/>
          </a:prstGeom>
        </p:spPr>
      </p:pic>
      <p:pic>
        <p:nvPicPr>
          <p:cNvPr id="11" name="Imagem 10" descr="Desenho de pessoa e texto branco&#10;&#10;Descrição gerada automaticamente com confiança média">
            <a:extLst>
              <a:ext uri="{FF2B5EF4-FFF2-40B4-BE49-F238E27FC236}">
                <a16:creationId xmlns:a16="http://schemas.microsoft.com/office/drawing/2014/main" id="{51CE4AA1-D9BC-45F2-9DB5-05408223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419" y="3586438"/>
            <a:ext cx="2601615" cy="1009111"/>
          </a:xfrm>
          <a:prstGeom prst="rect">
            <a:avLst/>
          </a:pr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FA30B1F8-AF1B-DF4D-F5C2-76428F979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5"/>
          <a:stretch/>
        </p:blipFill>
        <p:spPr bwMode="auto">
          <a:xfrm>
            <a:off x="8504237" y="5015371"/>
            <a:ext cx="3583981" cy="96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44116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3. Configurações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627201"/>
            <a:ext cx="7620000" cy="1403461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Armazene as configurações no ambiente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60CCCD1-F41A-E6A3-8A4F-14FDF8FCC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3037" y="3725862"/>
            <a:ext cx="1418148" cy="1418148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534AB89-9834-2E26-47FA-FF0F385F56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3038" y="3725862"/>
            <a:ext cx="1418148" cy="141814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8D1D0E6-F828-A7FE-675E-6271B55A8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69"/>
          <a:stretch/>
        </p:blipFill>
        <p:spPr bwMode="auto">
          <a:xfrm>
            <a:off x="9190038" y="1989110"/>
            <a:ext cx="1852074" cy="170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9953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238303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735" y="4120388"/>
            <a:ext cx="1733820" cy="17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3. Configurações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411805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Priorizar o uso de </a:t>
            </a:r>
            <a:r>
              <a:rPr lang="pt-BR" sz="3600" b="1" dirty="0">
                <a:solidFill>
                  <a:srgbClr val="494949"/>
                </a:solidFill>
              </a:rPr>
              <a:t>variáveis de ambiente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Evitar ao extremo arquivos de configuração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 err="1">
                <a:solidFill>
                  <a:srgbClr val="494949"/>
                </a:solidFill>
              </a:rPr>
              <a:t>Vault</a:t>
            </a:r>
            <a:r>
              <a:rPr lang="pt-BR" sz="3600" b="1" dirty="0">
                <a:solidFill>
                  <a:srgbClr val="494949"/>
                </a:solidFill>
              </a:rPr>
              <a:t> (</a:t>
            </a:r>
            <a:r>
              <a:rPr lang="pt-BR" sz="3600" b="1" dirty="0" err="1">
                <a:solidFill>
                  <a:srgbClr val="494949"/>
                </a:solidFill>
              </a:rPr>
              <a:t>HashiCorp</a:t>
            </a:r>
            <a:r>
              <a:rPr lang="pt-BR" sz="3600" b="1" dirty="0">
                <a:solidFill>
                  <a:srgbClr val="494949"/>
                </a:solidFill>
              </a:rPr>
              <a:t>)</a:t>
            </a:r>
            <a:r>
              <a:rPr lang="pt-BR" sz="3600" dirty="0">
                <a:solidFill>
                  <a:srgbClr val="494949"/>
                </a:solidFill>
              </a:rPr>
              <a:t>, </a:t>
            </a:r>
            <a:r>
              <a:rPr lang="pt-BR" sz="3600" b="1" dirty="0">
                <a:solidFill>
                  <a:srgbClr val="494949"/>
                </a:solidFill>
              </a:rPr>
              <a:t>Azure App </a:t>
            </a:r>
            <a:r>
              <a:rPr lang="pt-BR" sz="3600" b="1" dirty="0" err="1">
                <a:solidFill>
                  <a:srgbClr val="494949"/>
                </a:solidFill>
              </a:rPr>
              <a:t>Configuration</a:t>
            </a:r>
            <a:r>
              <a:rPr lang="pt-BR" sz="3600" dirty="0">
                <a:solidFill>
                  <a:srgbClr val="494949"/>
                </a:solidFill>
              </a:rPr>
              <a:t>, </a:t>
            </a:r>
            <a:r>
              <a:rPr lang="pt-BR" sz="3600" b="1" dirty="0">
                <a:solidFill>
                  <a:srgbClr val="494949"/>
                </a:solidFill>
              </a:rPr>
              <a:t>Azure Key </a:t>
            </a:r>
            <a:r>
              <a:rPr lang="pt-BR" sz="3600" b="1" dirty="0" err="1">
                <a:solidFill>
                  <a:srgbClr val="494949"/>
                </a:solidFill>
              </a:rPr>
              <a:t>Vault</a:t>
            </a:r>
            <a:endParaRPr lang="pt-BR" sz="3600" b="1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0D107F-D93E-48C8-9570-6DC84D4E2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3037" y="3725862"/>
            <a:ext cx="1418148" cy="1418148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3F6CBCF-20FC-4997-8543-737F9A204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3038" y="3725862"/>
            <a:ext cx="1418148" cy="14181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482E0AF-2C7B-3E42-6F5C-983CD9575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69"/>
          <a:stretch/>
        </p:blipFill>
        <p:spPr bwMode="auto">
          <a:xfrm>
            <a:off x="9190038" y="1989110"/>
            <a:ext cx="1852074" cy="170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87720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4.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Backing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Services (serviços de apoio)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7788" y="3160573"/>
            <a:ext cx="6553200" cy="1403461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Trate serviços de apoio como recursos anexados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FEB8027C-56A9-C61D-6405-F38F019A3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343" y="3252546"/>
            <a:ext cx="1024275" cy="1056711"/>
          </a:xfrm>
          <a:prstGeom prst="rect">
            <a:avLst/>
          </a:prstGeom>
        </p:spPr>
      </p:pic>
      <p:pic>
        <p:nvPicPr>
          <p:cNvPr id="5" name="Imagem 4" descr="Logotipo&#10;&#10;Descrição gerada automaticamente com confiança baixa">
            <a:extLst>
              <a:ext uri="{FF2B5EF4-FFF2-40B4-BE49-F238E27FC236}">
                <a16:creationId xmlns:a16="http://schemas.microsoft.com/office/drawing/2014/main" id="{2BCB6563-6721-1629-DAAE-F5340074D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743" y="3284982"/>
            <a:ext cx="1024275" cy="10242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2BA380B-B3B5-8C71-7561-36BC384DC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051" y="4603627"/>
            <a:ext cx="1102337" cy="91757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A9E769B-C0B3-5682-91AF-471BBF9F5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61637" y="3192462"/>
            <a:ext cx="1056711" cy="1056711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5F71D662-9985-4965-2BF2-296DB356D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5717" y="4567043"/>
            <a:ext cx="1024275" cy="102427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FC955E78-2209-F560-9A3F-6F9012BBA6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68296" y="2078850"/>
            <a:ext cx="1420722" cy="105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1145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4.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Backing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Services (serviços de apoio)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363662"/>
            <a:ext cx="7772399" cy="50229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É extremamente importante termos </a:t>
            </a:r>
            <a:r>
              <a:rPr lang="pt-BR" sz="2400" b="1" dirty="0">
                <a:solidFill>
                  <a:srgbClr val="494949"/>
                </a:solidFill>
              </a:rPr>
              <a:t>a capacidade de se trocar um serviço por outro</a:t>
            </a:r>
            <a:r>
              <a:rPr lang="pt-BR" sz="2400" dirty="0">
                <a:solidFill>
                  <a:srgbClr val="494949"/>
                </a:solidFill>
              </a:rPr>
              <a:t> (BD, mensageria…) sem que isto implique em grandes mudanças de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Configurações definem o uso de um serviço ou outro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Importância do princípio de </a:t>
            </a:r>
            <a:r>
              <a:rPr lang="pt-BR" sz="2400" b="1" dirty="0">
                <a:solidFill>
                  <a:srgbClr val="494949"/>
                </a:solidFill>
              </a:rPr>
              <a:t>Inversão de Controle</a:t>
            </a:r>
            <a:r>
              <a:rPr lang="pt-BR" sz="2400" dirty="0">
                <a:solidFill>
                  <a:srgbClr val="494949"/>
                </a:solidFill>
              </a:rPr>
              <a:t>, com uso de </a:t>
            </a:r>
            <a:r>
              <a:rPr lang="pt-BR" sz="2400" b="1" dirty="0">
                <a:solidFill>
                  <a:srgbClr val="494949"/>
                </a:solidFill>
              </a:rPr>
              <a:t>Injeção de Dependências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Uso de alternativas como </a:t>
            </a:r>
            <a:r>
              <a:rPr lang="pt-BR" sz="2400" b="1" dirty="0" err="1">
                <a:solidFill>
                  <a:srgbClr val="494949"/>
                </a:solidFill>
              </a:rPr>
              <a:t>Dapr</a:t>
            </a:r>
            <a:r>
              <a:rPr lang="pt-BR" sz="2400" b="1" dirty="0">
                <a:solidFill>
                  <a:srgbClr val="494949"/>
                </a:solidFill>
              </a:rPr>
              <a:t> (</a:t>
            </a:r>
            <a:r>
              <a:rPr lang="pt-BR" sz="2400" b="1" dirty="0" err="1">
                <a:solidFill>
                  <a:srgbClr val="494949"/>
                </a:solidFill>
              </a:rPr>
              <a:t>Distributed</a:t>
            </a:r>
            <a:r>
              <a:rPr lang="pt-BR" sz="2400" b="1" dirty="0">
                <a:solidFill>
                  <a:srgbClr val="494949"/>
                </a:solidFill>
              </a:rPr>
              <a:t> </a:t>
            </a:r>
            <a:r>
              <a:rPr lang="pt-BR" sz="2400" b="1" dirty="0" err="1">
                <a:solidFill>
                  <a:srgbClr val="494949"/>
                </a:solidFill>
              </a:rPr>
              <a:t>Application</a:t>
            </a:r>
            <a:r>
              <a:rPr lang="pt-BR" sz="2400" b="1" dirty="0">
                <a:solidFill>
                  <a:srgbClr val="494949"/>
                </a:solidFill>
              </a:rPr>
              <a:t> </a:t>
            </a:r>
            <a:r>
              <a:rPr lang="pt-BR" sz="2400" b="1" dirty="0" err="1">
                <a:solidFill>
                  <a:srgbClr val="494949"/>
                </a:solidFill>
              </a:rPr>
              <a:t>Runtime</a:t>
            </a:r>
            <a:r>
              <a:rPr lang="pt-BR" sz="2400" b="1" dirty="0">
                <a:solidFill>
                  <a:srgbClr val="494949"/>
                </a:solidFill>
              </a:rPr>
              <a:t>)</a:t>
            </a:r>
            <a:r>
              <a:rPr lang="pt-BR" sz="2400" dirty="0">
                <a:solidFill>
                  <a:srgbClr val="494949"/>
                </a:solidFill>
              </a:rPr>
              <a:t> diminuindo </a:t>
            </a:r>
            <a:r>
              <a:rPr lang="pt-BR" sz="2400" b="1" dirty="0">
                <a:solidFill>
                  <a:srgbClr val="494949"/>
                </a:solidFill>
              </a:rPr>
              <a:t>acoplamento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06053EDA-4EDF-403E-BCC1-400D3B7A0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343" y="3252546"/>
            <a:ext cx="1024275" cy="1056711"/>
          </a:xfrm>
          <a:prstGeom prst="rect">
            <a:avLst/>
          </a:prstGeom>
        </p:spPr>
      </p:pic>
      <p:pic>
        <p:nvPicPr>
          <p:cNvPr id="12" name="Imagem 11" descr="Logotipo&#10;&#10;Descrição gerada automaticamente com confiança baixa">
            <a:extLst>
              <a:ext uri="{FF2B5EF4-FFF2-40B4-BE49-F238E27FC236}">
                <a16:creationId xmlns:a16="http://schemas.microsoft.com/office/drawing/2014/main" id="{FD5C0EAD-63E0-449D-9B4F-25AB6C385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743" y="3284982"/>
            <a:ext cx="1024275" cy="10242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DDE20FD-3889-4B22-BEC4-35152D271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051" y="4603627"/>
            <a:ext cx="1102337" cy="91757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3189A56A-317B-44FD-B34B-1F3C079A5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61637" y="3192462"/>
            <a:ext cx="1056711" cy="1056711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F00CD710-810B-4D1F-8499-D45BED2857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5717" y="4567043"/>
            <a:ext cx="1024275" cy="102427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A0648200-8975-440E-345D-921B98116B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68296" y="2078850"/>
            <a:ext cx="1420722" cy="105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77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5. Build, release,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run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278062"/>
            <a:ext cx="7620000" cy="2012859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Separe estritamente os estágios de build, release e execução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17A10031-5EBA-39EB-C24C-3243FFF5D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3037" y="3314614"/>
            <a:ext cx="1312186" cy="131218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646540-E806-F7AC-AC84-7AE017674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5237" y="1744662"/>
            <a:ext cx="1571264" cy="1571264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B28BCDD-BABA-0D95-36F2-A6EB4CD77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518" y="3826565"/>
            <a:ext cx="1346237" cy="185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03398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5. Build, release,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run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772399" cy="52075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94949"/>
                </a:solidFill>
              </a:rPr>
              <a:t>G</a:t>
            </a:r>
            <a:r>
              <a:rPr lang="pt-BR" sz="3200" dirty="0" err="1">
                <a:solidFill>
                  <a:srgbClr val="494949"/>
                </a:solidFill>
              </a:rPr>
              <a:t>eração</a:t>
            </a:r>
            <a:r>
              <a:rPr lang="pt-BR" sz="3200" dirty="0">
                <a:solidFill>
                  <a:srgbClr val="494949"/>
                </a:solidFill>
              </a:rPr>
              <a:t> de artefatos, </a:t>
            </a:r>
            <a:r>
              <a:rPr lang="pt-BR" sz="3200" b="1" dirty="0" err="1">
                <a:solidFill>
                  <a:srgbClr val="494949"/>
                </a:solidFill>
              </a:rPr>
              <a:t>packages</a:t>
            </a:r>
            <a:r>
              <a:rPr lang="pt-BR" sz="3200" dirty="0">
                <a:solidFill>
                  <a:srgbClr val="494949"/>
                </a:solidFill>
              </a:rPr>
              <a:t> e </a:t>
            </a:r>
            <a:r>
              <a:rPr lang="pt-BR" sz="3200" b="1" dirty="0">
                <a:solidFill>
                  <a:srgbClr val="494949"/>
                </a:solidFill>
              </a:rPr>
              <a:t>imagens</a:t>
            </a:r>
            <a:r>
              <a:rPr lang="pt-BR" sz="3200" dirty="0">
                <a:solidFill>
                  <a:srgbClr val="494949"/>
                </a:solidFill>
              </a:rPr>
              <a:t> no Build com uma solução de automação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Deployment automatizado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Gerenciamento de configurações por ambiente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Azure </a:t>
            </a:r>
            <a:r>
              <a:rPr lang="pt-BR" sz="3200" b="1" dirty="0" err="1">
                <a:solidFill>
                  <a:srgbClr val="494949"/>
                </a:solidFill>
              </a:rPr>
              <a:t>DevOps</a:t>
            </a:r>
            <a:r>
              <a:rPr lang="pt-BR" sz="3200" b="1" dirty="0">
                <a:solidFill>
                  <a:srgbClr val="494949"/>
                </a:solidFill>
              </a:rPr>
              <a:t>, GitHub </a:t>
            </a:r>
            <a:r>
              <a:rPr lang="pt-BR" sz="3200" b="1" dirty="0" err="1">
                <a:solidFill>
                  <a:srgbClr val="494949"/>
                </a:solidFill>
              </a:rPr>
              <a:t>Actions</a:t>
            </a:r>
            <a:r>
              <a:rPr lang="pt-BR" sz="3200" b="1" dirty="0">
                <a:solidFill>
                  <a:srgbClr val="494949"/>
                </a:solidFill>
              </a:rPr>
              <a:t>, Jenkins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504E3BA-78CC-6C14-CB23-51F492653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3037" y="3314614"/>
            <a:ext cx="1312186" cy="131218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5F4350-EF65-EF8F-E31D-B8AC79E1BC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5237" y="1744662"/>
            <a:ext cx="1571264" cy="157126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7758B91-C65E-CECB-43AB-E900E4AC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518" y="3826565"/>
            <a:ext cx="1346237" cy="185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0696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6.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Process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(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Stateless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278062"/>
            <a:ext cx="7620000" cy="2012859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Execute a aplicação como um ou mais processos que não armazenam estado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6" name="Picture 2" descr="https://azurecomcdn.azureedge.net/cvt-13f9af988a3bce151b5f3666660fb76825069825048a47e2c3f78ca61c38c685/images/page/services/cache/redis.png">
            <a:extLst>
              <a:ext uri="{FF2B5EF4-FFF2-40B4-BE49-F238E27FC236}">
                <a16:creationId xmlns:a16="http://schemas.microsoft.com/office/drawing/2014/main" id="{D54CBF84-3255-1B39-A9D8-F9C3EF825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037" y="2354262"/>
            <a:ext cx="1964604" cy="167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755BA50-1177-E580-8E3E-ED1CEF1C1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4237" y="3909936"/>
            <a:ext cx="1845319" cy="184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4203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6.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Process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(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Stateless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381999" cy="530914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dirty="0">
                <a:solidFill>
                  <a:srgbClr val="494949"/>
                </a:solidFill>
              </a:rPr>
              <a:t>Priorizar o desenvolvimento </a:t>
            </a:r>
            <a:r>
              <a:rPr lang="pt-BR" sz="2900" b="1" dirty="0" err="1">
                <a:solidFill>
                  <a:srgbClr val="494949"/>
                </a:solidFill>
              </a:rPr>
              <a:t>stateless</a:t>
            </a:r>
            <a:r>
              <a:rPr lang="pt-BR" sz="2900" dirty="0">
                <a:solidFill>
                  <a:srgbClr val="494949"/>
                </a:solidFill>
              </a:rPr>
              <a:t> viabilizando a escalabilidade da aplicação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dirty="0">
                <a:solidFill>
                  <a:srgbClr val="494949"/>
                </a:solidFill>
              </a:rPr>
              <a:t>Uso de serviços de apoio para armazenar estado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Redis</a:t>
            </a:r>
            <a:r>
              <a:rPr lang="pt-BR" sz="2900" dirty="0">
                <a:solidFill>
                  <a:srgbClr val="494949"/>
                </a:solidFill>
              </a:rPr>
              <a:t> é uma das principais alternativas para cache distribuído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dirty="0">
                <a:solidFill>
                  <a:srgbClr val="494949"/>
                </a:solidFill>
              </a:rPr>
              <a:t>Outras tecnologias de bancos de dados como opções</a:t>
            </a:r>
          </a:p>
        </p:txBody>
      </p:sp>
      <p:pic>
        <p:nvPicPr>
          <p:cNvPr id="9" name="Picture 2" descr="https://azurecomcdn.azureedge.net/cvt-13f9af988a3bce151b5f3666660fb76825069825048a47e2c3f78ca61c38c685/images/page/services/cache/redis.png">
            <a:extLst>
              <a:ext uri="{FF2B5EF4-FFF2-40B4-BE49-F238E27FC236}">
                <a16:creationId xmlns:a16="http://schemas.microsoft.com/office/drawing/2014/main" id="{77E10802-C236-45FA-A758-39AC0997A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037" y="2354262"/>
            <a:ext cx="1964604" cy="167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28FCD0C5-F50B-FECD-06D4-D047034BB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4237" y="3909936"/>
            <a:ext cx="1845319" cy="184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594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7.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Port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binding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278062"/>
            <a:ext cx="7620000" cy="1403461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Exporte serviços via vínculo de portas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C3CA041B-3C84-4BCE-BD88-8195DF514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237" y="2300699"/>
            <a:ext cx="2972826" cy="239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964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7.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Port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binding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381999" cy="387798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Aplicações </a:t>
            </a:r>
            <a:r>
              <a:rPr lang="pt-BR" sz="3200" b="1" dirty="0" err="1">
                <a:solidFill>
                  <a:srgbClr val="494949"/>
                </a:solidFill>
              </a:rPr>
              <a:t>auto-contidas</a:t>
            </a:r>
            <a:r>
              <a:rPr lang="pt-BR" sz="3200" dirty="0">
                <a:solidFill>
                  <a:srgbClr val="494949"/>
                </a:solidFill>
              </a:rPr>
              <a:t> (</a:t>
            </a:r>
            <a:r>
              <a:rPr lang="pt-BR" sz="3200" b="1" dirty="0">
                <a:solidFill>
                  <a:srgbClr val="494949"/>
                </a:solidFill>
              </a:rPr>
              <a:t>self-</a:t>
            </a:r>
            <a:r>
              <a:rPr lang="pt-BR" sz="3200" b="1" dirty="0" err="1">
                <a:solidFill>
                  <a:srgbClr val="494949"/>
                </a:solidFill>
              </a:rPr>
              <a:t>contained</a:t>
            </a:r>
            <a:r>
              <a:rPr lang="pt-BR" sz="32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Exposição das portas acessíveis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Outras portas além de </a:t>
            </a:r>
            <a:r>
              <a:rPr lang="pt-BR" sz="3200" b="1" dirty="0">
                <a:solidFill>
                  <a:srgbClr val="494949"/>
                </a:solidFill>
              </a:rPr>
              <a:t>HTTP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Evitar </a:t>
            </a:r>
            <a:r>
              <a:rPr lang="pt-BR" sz="3200" b="1" dirty="0" err="1">
                <a:solidFill>
                  <a:srgbClr val="494949"/>
                </a:solidFill>
              </a:rPr>
              <a:t>lock</a:t>
            </a:r>
            <a:r>
              <a:rPr lang="pt-BR" sz="3200" b="1" dirty="0">
                <a:solidFill>
                  <a:srgbClr val="494949"/>
                </a:solidFill>
              </a:rPr>
              <a:t>-in</a:t>
            </a:r>
            <a:r>
              <a:rPr lang="pt-BR" sz="3200" dirty="0">
                <a:solidFill>
                  <a:srgbClr val="494949"/>
                </a:solidFill>
              </a:rPr>
              <a:t> com soluções de hospedagem</a:t>
            </a:r>
          </a:p>
        </p:txBody>
      </p:sp>
      <p:pic>
        <p:nvPicPr>
          <p:cNvPr id="6" name="Imagem 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F0F4B51-4DE7-4348-A262-69DCAECA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237" y="2300699"/>
            <a:ext cx="2972826" cy="239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197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8. Concorrência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7637" y="2354262"/>
            <a:ext cx="9356003" cy="1403461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Escalabilidade horizontal de aplicações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2CA037A-C6A8-77E2-C306-920CD0CB2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33"/>
          <a:stretch/>
        </p:blipFill>
        <p:spPr>
          <a:xfrm>
            <a:off x="1193350" y="4428179"/>
            <a:ext cx="8898742" cy="109963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DD310B97-B245-0EDD-B248-64EAB622C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92092" y="4309133"/>
            <a:ext cx="1305554" cy="12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141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3725862"/>
            <a:ext cx="11430000" cy="503215"/>
          </a:xfrm>
        </p:spPr>
        <p:txBody>
          <a:bodyPr/>
          <a:lstStyle/>
          <a:p>
            <a:pPr algn="ctr"/>
            <a:r>
              <a:rPr lang="pt-BR" sz="2300" dirty="0">
                <a:solidFill>
                  <a:srgbClr val="494949"/>
                </a:solidFill>
                <a:hlinkClick r:id="rId3"/>
              </a:rPr>
              <a:t>github.com/renatogroffe/Monolitos-CloudNative-Modernizacao_ItuDevelopers-2024-09</a:t>
            </a:r>
            <a:endParaRPr lang="pt-BR" sz="2300" dirty="0">
              <a:solidFill>
                <a:srgbClr val="494949"/>
              </a:solidFill>
            </a:endParaRPr>
          </a:p>
        </p:txBody>
      </p:sp>
      <p:pic>
        <p:nvPicPr>
          <p:cNvPr id="9" name="Imagem 8" descr="Código QR&#10;&#10;Descrição gerada automaticamente">
            <a:extLst>
              <a:ext uri="{FF2B5EF4-FFF2-40B4-BE49-F238E27FC236}">
                <a16:creationId xmlns:a16="http://schemas.microsoft.com/office/drawing/2014/main" id="{50F58A6B-2B04-F99E-BA96-228274573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505" y="1369555"/>
            <a:ext cx="2049463" cy="2049463"/>
          </a:xfrm>
          <a:prstGeom prst="rect">
            <a:avLst/>
          </a:prstGeom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17AE6312-3CA6-C824-1D1A-2B04185767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06" r="30348" b="40106"/>
          <a:stretch/>
        </p:blipFill>
        <p:spPr>
          <a:xfrm>
            <a:off x="3978886" y="4580390"/>
            <a:ext cx="1696393" cy="152206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BC4C68B-6FD0-D777-6D35-6348DAA7CF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58" r="31153" b="27022"/>
          <a:stretch/>
        </p:blipFill>
        <p:spPr>
          <a:xfrm>
            <a:off x="5709532" y="4617424"/>
            <a:ext cx="1499183" cy="140855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E5A411C-88D6-87CE-11FD-99B49C410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2968" y="4549771"/>
            <a:ext cx="1319418" cy="15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7692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8. Concorrência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201399" cy="432118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Prioridade para </a:t>
            </a:r>
            <a:r>
              <a:rPr lang="pt-BR" sz="3200" b="1" dirty="0">
                <a:solidFill>
                  <a:srgbClr val="494949"/>
                </a:solidFill>
              </a:rPr>
              <a:t>implementações </a:t>
            </a:r>
            <a:r>
              <a:rPr lang="pt-BR" sz="3200" b="1" dirty="0" err="1">
                <a:solidFill>
                  <a:srgbClr val="494949"/>
                </a:solidFill>
              </a:rPr>
              <a:t>stateless</a:t>
            </a: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Inúmeras instâncias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Worker</a:t>
            </a:r>
            <a:r>
              <a:rPr lang="pt-BR" sz="3200" b="1" dirty="0">
                <a:solidFill>
                  <a:srgbClr val="494949"/>
                </a:solidFill>
              </a:rPr>
              <a:t> Processes</a:t>
            </a:r>
            <a:r>
              <a:rPr lang="pt-BR" sz="3200" dirty="0">
                <a:solidFill>
                  <a:srgbClr val="494949"/>
                </a:solidFill>
              </a:rPr>
              <a:t> para processamentos de longa duração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Uso de serviços de apoio, </a:t>
            </a:r>
            <a:r>
              <a:rPr lang="pt-BR" sz="3200" b="1" dirty="0">
                <a:solidFill>
                  <a:srgbClr val="494949"/>
                </a:solidFill>
              </a:rPr>
              <a:t>KEDA (</a:t>
            </a:r>
            <a:r>
              <a:rPr lang="pt-BR" sz="3200" b="1" dirty="0" err="1">
                <a:solidFill>
                  <a:srgbClr val="494949"/>
                </a:solidFill>
              </a:rPr>
              <a:t>Kubernetes</a:t>
            </a:r>
            <a:r>
              <a:rPr lang="pt-BR" sz="3200" b="1" dirty="0">
                <a:solidFill>
                  <a:srgbClr val="494949"/>
                </a:solidFill>
              </a:rPr>
              <a:t> Event-</a:t>
            </a:r>
            <a:r>
              <a:rPr lang="pt-BR" sz="3200" b="1" dirty="0" err="1">
                <a:solidFill>
                  <a:srgbClr val="494949"/>
                </a:solidFill>
              </a:rPr>
              <a:t>driven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Autoscaling</a:t>
            </a:r>
            <a:r>
              <a:rPr lang="pt-BR" sz="3200" b="1" dirty="0">
                <a:solidFill>
                  <a:srgbClr val="494949"/>
                </a:solidFill>
              </a:rPr>
              <a:t>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B1921A-B7CE-4137-951C-9750074DD6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33"/>
          <a:stretch/>
        </p:blipFill>
        <p:spPr>
          <a:xfrm>
            <a:off x="1193350" y="5572768"/>
            <a:ext cx="8898742" cy="109963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A7F99437-77A8-8474-5BBA-ECEC519D9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92092" y="5453722"/>
            <a:ext cx="1305554" cy="12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9364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9. Descartabilidade (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Disposability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512223"/>
            <a:ext cx="6705600" cy="2012859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Maximize robustez com inicialização rápida e desligamento gracioso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4B9E91BB-476F-4901-8B0F-A1060A5F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837" y="2205830"/>
            <a:ext cx="3651229" cy="25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6598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9. Descartabilidade (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Disposability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668462"/>
            <a:ext cx="7315197" cy="49675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Containers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Pods</a:t>
            </a:r>
            <a:r>
              <a:rPr lang="pt-BR" sz="2800" dirty="0">
                <a:solidFill>
                  <a:srgbClr val="494949"/>
                </a:solidFill>
              </a:rPr>
              <a:t> com as instâncias de uma aplicação são estruturas efêmeras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Parada graciosa de uma aplicação, sem interrupção abrupta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Código otimizado para execução de uma aplicação</a:t>
            </a:r>
          </a:p>
          <a:p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Uso de estratégias como </a:t>
            </a:r>
            <a:r>
              <a:rPr lang="pt-BR" sz="2800" b="1" dirty="0">
                <a:solidFill>
                  <a:srgbClr val="494949"/>
                </a:solidFill>
              </a:rPr>
              <a:t>Blue Green, Release </a:t>
            </a:r>
            <a:r>
              <a:rPr lang="pt-BR" sz="2800" b="1" dirty="0" err="1">
                <a:solidFill>
                  <a:srgbClr val="494949"/>
                </a:solidFill>
              </a:rPr>
              <a:t>Canary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00989D26-2398-4A84-AD7F-DCF0EDEEE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837" y="2205830"/>
            <a:ext cx="3651229" cy="25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7667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10. Paridade entre ambientes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512223"/>
            <a:ext cx="6400800" cy="2622256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Mantenha o desenvolvimento, homologação e produção o mais similares possível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B7B1838-421F-24A1-35DF-43FAF92AC5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855"/>
          <a:stretch/>
        </p:blipFill>
        <p:spPr>
          <a:xfrm>
            <a:off x="8303739" y="3304790"/>
            <a:ext cx="2024004" cy="114548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2472E90-F9C0-6E96-7A79-2981FD868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912" y="3125540"/>
            <a:ext cx="1527998" cy="1503987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D03ADD64-14E9-0997-314B-7C954ECF1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0637" y="1383675"/>
            <a:ext cx="1503987" cy="1503987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A98ED3A7-129D-A3A0-7AF0-93B37D3BC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3576" y="4785907"/>
            <a:ext cx="2107105" cy="1185247"/>
          </a:xfrm>
          <a:prstGeom prst="rect">
            <a:avLst/>
          </a:prstGeom>
        </p:spPr>
      </p:pic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95172E3E-5606-72E2-B8BF-306EB41872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3438" y="5116146"/>
            <a:ext cx="1410374" cy="844571"/>
          </a:xfrm>
          <a:prstGeom prst="rect">
            <a:avLst/>
          </a:prstGeom>
        </p:spPr>
      </p:pic>
      <p:pic>
        <p:nvPicPr>
          <p:cNvPr id="15" name="Imagem 14" descr="Forma&#10;&#10;Descrição gerada automaticamente com confiança média">
            <a:extLst>
              <a:ext uri="{FF2B5EF4-FFF2-40B4-BE49-F238E27FC236}">
                <a16:creationId xmlns:a16="http://schemas.microsoft.com/office/drawing/2014/main" id="{7C5A6E4A-3F2A-4C86-FDD2-5983853329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6875"/>
          <a:stretch/>
        </p:blipFill>
        <p:spPr>
          <a:xfrm>
            <a:off x="8656637" y="1516062"/>
            <a:ext cx="1155673" cy="1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3136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10. Paridade entre ambientes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668462"/>
            <a:ext cx="7315197" cy="437042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Evitar surpresas devido a diferenças entre ambientes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Containers</a:t>
            </a:r>
            <a:r>
              <a:rPr lang="pt-BR" sz="3200" dirty="0">
                <a:solidFill>
                  <a:srgbClr val="494949"/>
                </a:solidFill>
              </a:rPr>
              <a:t>, </a:t>
            </a:r>
            <a:r>
              <a:rPr lang="pt-BR" sz="3200" b="1" dirty="0">
                <a:solidFill>
                  <a:srgbClr val="494949"/>
                </a:solidFill>
              </a:rPr>
              <a:t>Docker </a:t>
            </a:r>
            <a:r>
              <a:rPr lang="pt-BR" sz="3200" b="1" dirty="0" err="1">
                <a:solidFill>
                  <a:srgbClr val="494949"/>
                </a:solidFill>
              </a:rPr>
              <a:t>Compose</a:t>
            </a:r>
            <a:r>
              <a:rPr lang="pt-BR" sz="3200" dirty="0">
                <a:solidFill>
                  <a:srgbClr val="494949"/>
                </a:solidFill>
              </a:rPr>
              <a:t>, </a:t>
            </a:r>
            <a:r>
              <a:rPr lang="pt-BR" sz="3200" b="1" dirty="0" err="1">
                <a:solidFill>
                  <a:srgbClr val="494949"/>
                </a:solidFill>
              </a:rPr>
              <a:t>Charts</a:t>
            </a:r>
            <a:r>
              <a:rPr lang="pt-BR" sz="3200" dirty="0">
                <a:solidFill>
                  <a:srgbClr val="494949"/>
                </a:solidFill>
              </a:rPr>
              <a:t> do </a:t>
            </a:r>
            <a:r>
              <a:rPr lang="pt-BR" sz="3200" b="1" dirty="0">
                <a:solidFill>
                  <a:srgbClr val="494949"/>
                </a:solidFill>
              </a:rPr>
              <a:t>Helm</a:t>
            </a:r>
            <a:r>
              <a:rPr lang="pt-BR" sz="3200" dirty="0">
                <a:solidFill>
                  <a:srgbClr val="494949"/>
                </a:solidFill>
              </a:rPr>
              <a:t>, </a:t>
            </a:r>
            <a:r>
              <a:rPr lang="pt-BR" sz="3200" b="1" dirty="0" err="1">
                <a:solidFill>
                  <a:srgbClr val="494949"/>
                </a:solidFill>
              </a:rPr>
              <a:t>Terraform</a:t>
            </a:r>
            <a:r>
              <a:rPr lang="pt-BR" sz="3200" dirty="0">
                <a:solidFill>
                  <a:srgbClr val="494949"/>
                </a:solidFill>
              </a:rPr>
              <a:t> e mesmo serviços em nuvem podem ser de grande valia para emular ambientes em nuvem ou que requerem uma infraestrutura robusta</a:t>
            </a:r>
            <a:endParaRPr lang="pt-BR" sz="3200" b="1" dirty="0">
              <a:solidFill>
                <a:srgbClr val="494949"/>
              </a:solidFill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1389E919-5490-4BF0-B9CF-D0F779145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855"/>
          <a:stretch/>
        </p:blipFill>
        <p:spPr>
          <a:xfrm>
            <a:off x="8303739" y="3304790"/>
            <a:ext cx="2024004" cy="114548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52DFAC2-E3A9-4001-A49B-1A538CF0A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912" y="3125540"/>
            <a:ext cx="1527998" cy="1503987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1745B3EA-BAB2-48AB-AEE1-5EFE41187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0637" y="1383675"/>
            <a:ext cx="1503987" cy="1503987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4E185B68-601E-4E03-AFED-679977BEE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3576" y="4785907"/>
            <a:ext cx="2107105" cy="1185247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D80B04BB-799C-CB4C-C34B-C48A2B945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3438" y="5116146"/>
            <a:ext cx="1410374" cy="844571"/>
          </a:xfrm>
          <a:prstGeom prst="rect">
            <a:avLst/>
          </a:prstGeom>
        </p:spPr>
      </p:pic>
      <p:pic>
        <p:nvPicPr>
          <p:cNvPr id="6" name="Imagem 5" descr="Forma&#10;&#10;Descrição gerada automaticamente com confiança média">
            <a:extLst>
              <a:ext uri="{FF2B5EF4-FFF2-40B4-BE49-F238E27FC236}">
                <a16:creationId xmlns:a16="http://schemas.microsoft.com/office/drawing/2014/main" id="{4F754D55-C7C5-7239-DFF5-23B1BABE77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6875"/>
          <a:stretch/>
        </p:blipFill>
        <p:spPr>
          <a:xfrm>
            <a:off x="8656637" y="1516062"/>
            <a:ext cx="1155673" cy="1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9614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11. Logs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3040062"/>
            <a:ext cx="6705600" cy="1403461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Trate logs como fluxos de eventos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286F8737-4EBF-4EFD-A273-208CDAF30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836" y="2337553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7626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11. Logs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686799" cy="45797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Observabilidade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Telemetria, métricas, dashboards de 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É comum que o tratamento de logs seja delegado a um serviço externo (arquivos na maioria dos casos são inviáveis hoje)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Application</a:t>
            </a:r>
            <a:r>
              <a:rPr lang="pt-BR" sz="2800" b="1" dirty="0">
                <a:solidFill>
                  <a:srgbClr val="494949"/>
                </a:solidFill>
              </a:rPr>
              <a:t> Insights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>
                <a:solidFill>
                  <a:srgbClr val="494949"/>
                </a:solidFill>
              </a:rPr>
              <a:t>Azure Monitor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Prometheus</a:t>
            </a:r>
            <a:r>
              <a:rPr lang="pt-BR" sz="2800" b="1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OpenTelemetry</a:t>
            </a:r>
            <a:r>
              <a:rPr lang="pt-BR" sz="2800" b="1" dirty="0">
                <a:solidFill>
                  <a:srgbClr val="494949"/>
                </a:solidFill>
              </a:rPr>
              <a:t>...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24C90B5-D621-4167-9851-7C4963BBF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2219" y="2484202"/>
            <a:ext cx="1298282" cy="1298282"/>
          </a:xfrm>
          <a:prstGeom prst="rect">
            <a:avLst/>
          </a:prstGeom>
        </p:spPr>
      </p:pic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5C86864B-36C2-4227-8939-D848E1C6E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6400" y="4106862"/>
            <a:ext cx="1251025" cy="12406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62000559-7DF6-4D4A-2EAD-9AB9881FB3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54538" y="2459934"/>
            <a:ext cx="1295266" cy="1295266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86A72FCD-0683-21BC-2654-CF0D9E156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4037" y="4106862"/>
            <a:ext cx="1135064" cy="11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184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b="1" dirty="0">
                <a:solidFill>
                  <a:schemeClr val="accent3">
                    <a:lumMod val="75000"/>
                  </a:schemeClr>
                </a:solidFill>
              </a:rPr>
              <a:t>12. Admin Processes (Processos Administrativos)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669812"/>
            <a:ext cx="6705600" cy="2012859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Rode tarefas de administração/gestão em processos pontuais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1451A8-3F1E-4FAA-A7CE-F9908332A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922" y="4006084"/>
            <a:ext cx="1433824" cy="1433824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41CE45C8-C700-435F-B726-020AC4E0B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1637" y="2976562"/>
            <a:ext cx="1041400" cy="1041400"/>
          </a:xfrm>
          <a:prstGeom prst="rect">
            <a:avLst/>
          </a:prstGeom>
        </p:spPr>
      </p:pic>
      <p:pic>
        <p:nvPicPr>
          <p:cNvPr id="4" name="Imagem 3" descr="Forma&#10;&#10;Descrição gerada automaticamente com confiança média">
            <a:extLst>
              <a:ext uri="{FF2B5EF4-FFF2-40B4-BE49-F238E27FC236}">
                <a16:creationId xmlns:a16="http://schemas.microsoft.com/office/drawing/2014/main" id="{2B302423-E1F6-FAB0-C90A-199F2995E2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875"/>
          <a:stretch/>
        </p:blipFill>
        <p:spPr>
          <a:xfrm>
            <a:off x="10839158" y="4615628"/>
            <a:ext cx="1155673" cy="1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2434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b="1" dirty="0">
                <a:solidFill>
                  <a:schemeClr val="accent3">
                    <a:lumMod val="75000"/>
                  </a:schemeClr>
                </a:solidFill>
              </a:rPr>
              <a:t>12. Admin Processes (Processos Administrativos)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686799" cy="513986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Scripts de tarefas pontuais, </a:t>
            </a:r>
            <a:r>
              <a:rPr lang="pt-BR" sz="2800" dirty="0" err="1">
                <a:solidFill>
                  <a:srgbClr val="494949"/>
                </a:solidFill>
              </a:rPr>
              <a:t>Migrations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Necessidade de documentação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Versionamento do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É comum o uso de soluções de script como </a:t>
            </a:r>
            <a:r>
              <a:rPr lang="pt-BR" sz="2800" b="1" dirty="0" err="1">
                <a:solidFill>
                  <a:srgbClr val="494949"/>
                </a:solidFill>
              </a:rPr>
              <a:t>PowerShell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Bash</a:t>
            </a:r>
            <a:r>
              <a:rPr lang="pt-BR" sz="2800" b="1" dirty="0">
                <a:solidFill>
                  <a:srgbClr val="494949"/>
                </a:solidFill>
              </a:rPr>
              <a:t> e </a:t>
            </a:r>
            <a:r>
              <a:rPr lang="pt-BR" sz="2800" b="1" dirty="0" err="1">
                <a:solidFill>
                  <a:srgbClr val="494949"/>
                </a:solidFill>
              </a:rPr>
              <a:t>Terraform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Azure Automation</a:t>
            </a:r>
            <a:r>
              <a:rPr lang="pt-BR" sz="2800" dirty="0">
                <a:solidFill>
                  <a:srgbClr val="494949"/>
                </a:solidFill>
              </a:rPr>
              <a:t> é uma alternativa para gerenciar ações deste tipo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05C933E8-3754-4CC0-8A1B-0C4EB7B18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109" y="1684389"/>
            <a:ext cx="3208077" cy="16080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E14DD8C-C6DB-44D4-9087-88832677E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602" y="3391911"/>
            <a:ext cx="1433824" cy="1433824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5ABC0379-17AD-495A-9250-A5772150A8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572"/>
          <a:stretch/>
        </p:blipFill>
        <p:spPr>
          <a:xfrm>
            <a:off x="10846314" y="3405945"/>
            <a:ext cx="1106741" cy="1157647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5BEF249B-E252-4832-AF3C-F95F5B252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3914" y="1856929"/>
            <a:ext cx="1041400" cy="1041400"/>
          </a:xfrm>
          <a:prstGeom prst="rect">
            <a:avLst/>
          </a:prstGeom>
        </p:spPr>
      </p:pic>
      <p:pic>
        <p:nvPicPr>
          <p:cNvPr id="4" name="Imagem 3" descr="Forma&#10;&#10;Descrição gerada automaticamente com confiança média">
            <a:extLst>
              <a:ext uri="{FF2B5EF4-FFF2-40B4-BE49-F238E27FC236}">
                <a16:creationId xmlns:a16="http://schemas.microsoft.com/office/drawing/2014/main" id="{E1DED370-18C3-D77E-6D09-73E3AD772B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875"/>
          <a:stretch/>
        </p:blipFill>
        <p:spPr>
          <a:xfrm>
            <a:off x="9918589" y="4886224"/>
            <a:ext cx="1155673" cy="1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9034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Containers e o Microsoft Azure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8382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App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Container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Container </a:t>
            </a:r>
            <a:r>
              <a:rPr lang="pt-BR" sz="2800" dirty="0" err="1">
                <a:solidFill>
                  <a:srgbClr val="494949"/>
                </a:solidFill>
              </a:rPr>
              <a:t>Instances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</a:t>
            </a:r>
            <a:r>
              <a:rPr lang="pt-BR" sz="2800" dirty="0" err="1">
                <a:solidFill>
                  <a:srgbClr val="494949"/>
                </a:solidFill>
              </a:rPr>
              <a:t>Kubernetes</a:t>
            </a:r>
            <a:r>
              <a:rPr lang="pt-BR" sz="2800" dirty="0">
                <a:solidFill>
                  <a:srgbClr val="494949"/>
                </a:solidFill>
              </a:rPr>
              <a:t>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Container Apps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F03BD31-AF32-FF93-8DAF-12F5823B5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1637" y="2859915"/>
            <a:ext cx="1304925" cy="130492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CC08256B-B6AD-6453-72F9-09A396F89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5037" y="3005116"/>
            <a:ext cx="1159724" cy="1159724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BA3F6B0A-463C-4E1A-4395-5F1D920D63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5237" y="1407615"/>
            <a:ext cx="1235925" cy="12359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0CE52283-1023-D2B2-913D-0AEFC20129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64898" y="4945062"/>
            <a:ext cx="1159725" cy="1159725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A9C24A96-AA36-B46B-307D-5D05252079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56837" y="4953000"/>
            <a:ext cx="1219200" cy="1219200"/>
          </a:xfrm>
          <a:prstGeom prst="rect">
            <a:avLst/>
          </a:prstGeom>
        </p:spPr>
      </p:pic>
      <p:pic>
        <p:nvPicPr>
          <p:cNvPr id="14" name="Imagem 1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7ED68ED6-BDFD-1271-797B-828ACB1F95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6637" y="3005116"/>
            <a:ext cx="1788295" cy="178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942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A</a:t>
            </a:r>
            <a:r>
              <a:rPr lang="pt-BR" sz="4000" dirty="0" err="1">
                <a:solidFill>
                  <a:schemeClr val="accent3">
                    <a:lumMod val="75000"/>
                  </a:schemeClr>
                </a:solidFill>
              </a:rPr>
              <a:t>genda</a:t>
            </a:r>
            <a:endParaRPr lang="pt-BR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48" y="1820862"/>
            <a:ext cx="10426889" cy="380411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Monolitos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Tecnologias Cloud </a:t>
            </a:r>
            <a:r>
              <a:rPr lang="pt-BR" sz="2800" dirty="0" err="1">
                <a:solidFill>
                  <a:srgbClr val="494949"/>
                </a:solidFill>
              </a:rPr>
              <a:t>Native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Twelve</a:t>
            </a:r>
            <a:r>
              <a:rPr lang="pt-BR" sz="2800" dirty="0">
                <a:solidFill>
                  <a:srgbClr val="494949"/>
                </a:solidFill>
              </a:rPr>
              <a:t> Factor Apps: uma visão geral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Tecnologias open </a:t>
            </a:r>
            <a:r>
              <a:rPr lang="pt-BR" sz="2800" dirty="0" err="1">
                <a:solidFill>
                  <a:srgbClr val="494949"/>
                </a:solidFill>
              </a:rPr>
              <a:t>source</a:t>
            </a:r>
            <a:r>
              <a:rPr lang="pt-BR" sz="2800" dirty="0">
                <a:solidFill>
                  <a:srgbClr val="494949"/>
                </a:solidFill>
              </a:rPr>
              <a:t> e serviços em nuvem para modernização de aplicações</a:t>
            </a:r>
          </a:p>
        </p:txBody>
      </p:sp>
    </p:spTree>
    <p:extLst>
      <p:ext uri="{BB962C8B-B14F-4D97-AF65-F5344CB8AC3E}">
        <p14:creationId xmlns:p14="http://schemas.microsoft.com/office/powerpoint/2010/main" val="25532830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3725862"/>
            <a:ext cx="11430000" cy="503215"/>
          </a:xfrm>
        </p:spPr>
        <p:txBody>
          <a:bodyPr/>
          <a:lstStyle/>
          <a:p>
            <a:pPr algn="ctr"/>
            <a:r>
              <a:rPr lang="pt-BR" sz="2300" dirty="0">
                <a:solidFill>
                  <a:srgbClr val="494949"/>
                </a:solidFill>
                <a:hlinkClick r:id="rId3"/>
              </a:rPr>
              <a:t>github.com/renatogroffe/Monolitos-CloudNative-Modernizacao_ItuDevelopers-2024-09</a:t>
            </a:r>
            <a:endParaRPr lang="pt-BR" sz="2300" dirty="0">
              <a:solidFill>
                <a:srgbClr val="494949"/>
              </a:solidFill>
            </a:endParaRPr>
          </a:p>
        </p:txBody>
      </p:sp>
      <p:pic>
        <p:nvPicPr>
          <p:cNvPr id="9" name="Imagem 8" descr="Código QR&#10;&#10;Descrição gerada automaticamente">
            <a:extLst>
              <a:ext uri="{FF2B5EF4-FFF2-40B4-BE49-F238E27FC236}">
                <a16:creationId xmlns:a16="http://schemas.microsoft.com/office/drawing/2014/main" id="{50F58A6B-2B04-F99E-BA96-228274573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505" y="1369555"/>
            <a:ext cx="2049463" cy="2049463"/>
          </a:xfrm>
          <a:prstGeom prst="rect">
            <a:avLst/>
          </a:prstGeom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17AE6312-3CA6-C824-1D1A-2B04185767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06" r="30348" b="40106"/>
          <a:stretch/>
        </p:blipFill>
        <p:spPr>
          <a:xfrm>
            <a:off x="3978886" y="4580390"/>
            <a:ext cx="1696393" cy="152206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BC4C68B-6FD0-D777-6D35-6348DAA7CF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58" r="31153" b="27022"/>
          <a:stretch/>
        </p:blipFill>
        <p:spPr>
          <a:xfrm>
            <a:off x="5709532" y="4617424"/>
            <a:ext cx="1499183" cy="140855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E5A411C-88D6-87CE-11FD-99B49C410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2968" y="4549771"/>
            <a:ext cx="1319418" cy="15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9371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9350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56637-13DD-4212-3307-377967032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076A8-74A3-9AB6-D171-11BADB662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Monolitos em software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82871C-E61F-99A6-4A45-EE2E321E3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9862"/>
            <a:ext cx="6781798" cy="46166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Modelagem de uma aplicação monolítica como uma unidade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Forte ligação entre funcionalidades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Arquitetura multicamadas em projetos Web</a:t>
            </a:r>
          </a:p>
        </p:txBody>
      </p:sp>
      <p:pic>
        <p:nvPicPr>
          <p:cNvPr id="8" name="Imagem 7" descr="Uma imagem contendo natureza, edifício, ao ar livre, céu noturno&#10;&#10;Descrição gerada automaticamente">
            <a:extLst>
              <a:ext uri="{FF2B5EF4-FFF2-40B4-BE49-F238E27FC236}">
                <a16:creationId xmlns:a16="http://schemas.microsoft.com/office/drawing/2014/main" id="{961E18F3-1C23-F886-A874-9684E5C97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0" t="5334" r="10750"/>
          <a:stretch/>
        </p:blipFill>
        <p:spPr>
          <a:xfrm>
            <a:off x="7818437" y="1911466"/>
            <a:ext cx="3887560" cy="34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040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EFB8C-8AF2-BF85-BED8-97C04AF72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3187D3-737F-3EA9-C0B0-5B1BA8EA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Desafios da Arquitetura Monolítica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79239F-8390-B540-6610-C912A3ACEE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9862"/>
            <a:ext cx="6781798" cy="45797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Alto acoplamento entre componentes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Impacto de um novo release na atualização de todas as partes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Problemas relacionados ao acoplamento em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Cross-</a:t>
            </a:r>
            <a:r>
              <a:rPr lang="pt-BR" sz="2800" dirty="0" err="1">
                <a:solidFill>
                  <a:srgbClr val="494949"/>
                </a:solidFill>
              </a:rPr>
              <a:t>cutting</a:t>
            </a:r>
            <a:r>
              <a:rPr lang="pt-BR" sz="2800" dirty="0">
                <a:solidFill>
                  <a:srgbClr val="494949"/>
                </a:solidFill>
              </a:rPr>
              <a:t> </a:t>
            </a:r>
            <a:r>
              <a:rPr lang="pt-BR" sz="2800" dirty="0" err="1">
                <a:solidFill>
                  <a:srgbClr val="494949"/>
                </a:solidFill>
              </a:rPr>
              <a:t>concerns</a:t>
            </a:r>
            <a:r>
              <a:rPr lang="pt-BR" sz="2800" dirty="0">
                <a:solidFill>
                  <a:srgbClr val="494949"/>
                </a:solidFill>
              </a:rPr>
              <a:t> e desafios na evolução do código</a:t>
            </a:r>
          </a:p>
        </p:txBody>
      </p:sp>
      <p:pic>
        <p:nvPicPr>
          <p:cNvPr id="8" name="Imagem 7" descr="Uma imagem contendo natureza, edifício, ao ar livre, céu noturno&#10;&#10;Descrição gerada automaticamente">
            <a:extLst>
              <a:ext uri="{FF2B5EF4-FFF2-40B4-BE49-F238E27FC236}">
                <a16:creationId xmlns:a16="http://schemas.microsoft.com/office/drawing/2014/main" id="{5AC08CB1-96D3-E836-C18A-A2E5C207A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0" t="5334" r="10750"/>
          <a:stretch/>
        </p:blipFill>
        <p:spPr>
          <a:xfrm>
            <a:off x="7818437" y="1911466"/>
            <a:ext cx="3887560" cy="34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513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F360-7267-FF14-FAEE-9434D979B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13540-2ABF-87E9-42E7-F6C877B0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chemeClr val="accent3">
                    <a:lumMod val="75000"/>
                  </a:schemeClr>
                </a:solidFill>
              </a:rPr>
              <a:t>Desafios da Arquitetura Monolítica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BDBE87-D6D5-2116-FC73-706C54093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9862"/>
            <a:ext cx="6781798" cy="45797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Alto acoplamento entre componentes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Impacto de um novo release na atualização de todas as partes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Problemas relacionados ao acoplamento em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Cross-</a:t>
            </a:r>
            <a:r>
              <a:rPr lang="pt-BR" sz="2800" dirty="0" err="1">
                <a:solidFill>
                  <a:srgbClr val="494949"/>
                </a:solidFill>
              </a:rPr>
              <a:t>cutting</a:t>
            </a:r>
            <a:r>
              <a:rPr lang="pt-BR" sz="2800" dirty="0">
                <a:solidFill>
                  <a:srgbClr val="494949"/>
                </a:solidFill>
              </a:rPr>
              <a:t> </a:t>
            </a:r>
            <a:r>
              <a:rPr lang="pt-BR" sz="2800" dirty="0" err="1">
                <a:solidFill>
                  <a:srgbClr val="494949"/>
                </a:solidFill>
              </a:rPr>
              <a:t>concerns</a:t>
            </a:r>
            <a:r>
              <a:rPr lang="pt-BR" sz="2800" dirty="0">
                <a:solidFill>
                  <a:srgbClr val="494949"/>
                </a:solidFill>
              </a:rPr>
              <a:t> e desafios na evolução do código</a:t>
            </a:r>
          </a:p>
        </p:txBody>
      </p:sp>
      <p:pic>
        <p:nvPicPr>
          <p:cNvPr id="8" name="Imagem 7" descr="Uma imagem contendo natureza, edifício, ao ar livre, céu noturno&#10;&#10;Descrição gerada automaticamente">
            <a:extLst>
              <a:ext uri="{FF2B5EF4-FFF2-40B4-BE49-F238E27FC236}">
                <a16:creationId xmlns:a16="http://schemas.microsoft.com/office/drawing/2014/main" id="{E6F14AAA-DA93-8928-6695-CB7769A612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0" t="5334" r="10750"/>
          <a:stretch/>
        </p:blipFill>
        <p:spPr>
          <a:xfrm>
            <a:off x="7818437" y="1911466"/>
            <a:ext cx="3887560" cy="34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62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B03C9-6056-CE6E-FDD7-223D2446A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8B35E-C351-3562-415B-5EC0F2A0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chemeClr val="accent3">
                    <a:lumMod val="75000"/>
                  </a:schemeClr>
                </a:solidFill>
              </a:rPr>
              <a:t>Boas Práticas no Código do Monolito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42479F-E47B-2D6C-6210-3F1612D352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9862"/>
            <a:ext cx="6781798" cy="509678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Conceito de acoplamento em nível de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Dificuldades na implementação de boas práticas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Exemplos de funcionalidades não diretamente ligadas ao negócio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Uso de tecnologias consagradas e frameworks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Princípios da Orientação a Objetos: Responsabilidade Única e Inversão de Controle</a:t>
            </a:r>
          </a:p>
        </p:txBody>
      </p:sp>
      <p:pic>
        <p:nvPicPr>
          <p:cNvPr id="8" name="Imagem 7" descr="Uma imagem contendo natureza, edifício, ao ar livre, céu noturno&#10;&#10;Descrição gerada automaticamente">
            <a:extLst>
              <a:ext uri="{FF2B5EF4-FFF2-40B4-BE49-F238E27FC236}">
                <a16:creationId xmlns:a16="http://schemas.microsoft.com/office/drawing/2014/main" id="{38F5DB74-8860-782D-9CDA-185504B92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0" t="5334" r="10750"/>
          <a:stretch/>
        </p:blipFill>
        <p:spPr>
          <a:xfrm>
            <a:off x="7818437" y="1911466"/>
            <a:ext cx="3887560" cy="34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929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B3E58-2A36-8FBE-9570-BBB77D0ED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665EDB-4ECD-3367-2E12-9B8E5B52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chemeClr val="accent3">
                    <a:lumMod val="75000"/>
                  </a:schemeClr>
                </a:solidFill>
              </a:rPr>
              <a:t>Desafios na evolução de projetos legados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7E9936-3042-795C-8BE5-6C8F8EA1E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9862"/>
            <a:ext cx="6781798" cy="412420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Necessidade de adesão a boas práticas e tendências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Vantagens da adoção de serviços em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Impacto da falta de preocupação com design de software</a:t>
            </a:r>
          </a:p>
        </p:txBody>
      </p:sp>
      <p:pic>
        <p:nvPicPr>
          <p:cNvPr id="8" name="Imagem 7" descr="Uma imagem contendo natureza, edifício, ao ar livre, céu noturno&#10;&#10;Descrição gerada automaticamente">
            <a:extLst>
              <a:ext uri="{FF2B5EF4-FFF2-40B4-BE49-F238E27FC236}">
                <a16:creationId xmlns:a16="http://schemas.microsoft.com/office/drawing/2014/main" id="{FE97C325-4E93-297A-8AED-D187C74A47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0" t="5334" r="10750"/>
          <a:stretch/>
        </p:blipFill>
        <p:spPr>
          <a:xfrm>
            <a:off x="7818437" y="1911466"/>
            <a:ext cx="3887560" cy="34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1573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9648</TotalTime>
  <Words>2440</Words>
  <Application>Microsoft Office PowerPoint</Application>
  <PresentationFormat>Personalizar</PresentationFormat>
  <Paragraphs>399</Paragraphs>
  <Slides>41</Slides>
  <Notes>41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41</vt:i4>
      </vt:variant>
    </vt:vector>
  </HeadingPairs>
  <TitlesOfParts>
    <vt:vector size="50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Monolitos, Cloud Native e Modernização de Aplicações</vt:lpstr>
      <vt:lpstr>Renato Groffe</vt:lpstr>
      <vt:lpstr>Conteúdos desta apresentação</vt:lpstr>
      <vt:lpstr>Agenda</vt:lpstr>
      <vt:lpstr>Monolitos em software</vt:lpstr>
      <vt:lpstr>Desafios da Arquitetura Monolítica</vt:lpstr>
      <vt:lpstr>Desafios da Arquitetura Monolítica</vt:lpstr>
      <vt:lpstr>Boas Práticas no Código do Monolito</vt:lpstr>
      <vt:lpstr>Desafios na evolução de projetos legados</vt:lpstr>
      <vt:lpstr>Modernizando Aplicações Legadas</vt:lpstr>
      <vt:lpstr>Soluções Cloud Native para Modernização</vt:lpstr>
      <vt:lpstr>Benefícios da Adoção Cloud Native em Monolitos</vt:lpstr>
      <vt:lpstr>Aplicações modernas: alguns requisitos importantes</vt:lpstr>
      <vt:lpstr>Twelve Factor Apps: uma visão geral</vt:lpstr>
      <vt:lpstr>1. Codebase (base de código)</vt:lpstr>
      <vt:lpstr>1. Codebase (base de código)</vt:lpstr>
      <vt:lpstr>2. Dependências</vt:lpstr>
      <vt:lpstr>2. Dependências</vt:lpstr>
      <vt:lpstr>3. Configurações</vt:lpstr>
      <vt:lpstr>3. Configurações</vt:lpstr>
      <vt:lpstr>4. Backing Services (serviços de apoio)</vt:lpstr>
      <vt:lpstr>4. Backing Services (serviços de apoio)</vt:lpstr>
      <vt:lpstr>5. Build, release, run</vt:lpstr>
      <vt:lpstr>5. Build, release, run</vt:lpstr>
      <vt:lpstr>6. Process (Stateless)</vt:lpstr>
      <vt:lpstr>6. Process (Stateless)</vt:lpstr>
      <vt:lpstr>7. Port binding</vt:lpstr>
      <vt:lpstr>7. Port binding</vt:lpstr>
      <vt:lpstr>8. Concorrência</vt:lpstr>
      <vt:lpstr>8. Concorrência</vt:lpstr>
      <vt:lpstr>9. Descartabilidade (Disposability)</vt:lpstr>
      <vt:lpstr>9. Descartabilidade (Disposability)</vt:lpstr>
      <vt:lpstr>10. Paridade entre ambientes</vt:lpstr>
      <vt:lpstr>10. Paridade entre ambientes</vt:lpstr>
      <vt:lpstr>11. Logs</vt:lpstr>
      <vt:lpstr>11. Logs</vt:lpstr>
      <vt:lpstr>12. Admin Processes (Processos Administrativos)</vt:lpstr>
      <vt:lpstr>12. Admin Processes (Processos Administrativos)</vt:lpstr>
      <vt:lpstr>Containers e o Microsoft Azure</vt:lpstr>
      <vt:lpstr>Conteúdos desta apresentação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Groffe</cp:lastModifiedBy>
  <cp:revision>454</cp:revision>
  <dcterms:created xsi:type="dcterms:W3CDTF">2016-08-05T22:03:34Z</dcterms:created>
  <dcterms:modified xsi:type="dcterms:W3CDTF">2024-09-28T11:28:07Z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